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  <p:sldId id="273" r:id="rId60"/>
    <p:sldId id="274" r:id="rId61"/>
    <p:sldId id="275" r:id="rId62"/>
    <p:sldId id="276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Open Sauce" charset="1" panose="00000500000000000000"/>
      <p:regular r:id="rId13"/>
    </p:embeddedFont>
    <p:embeddedFont>
      <p:font typeface="Open Sauce Bold" charset="1" panose="00000800000000000000"/>
      <p:regular r:id="rId14"/>
    </p:embeddedFont>
    <p:embeddedFont>
      <p:font typeface="Open Sauce Italics" charset="1" panose="00000500000000000000"/>
      <p:regular r:id="rId15"/>
    </p:embeddedFont>
    <p:embeddedFont>
      <p:font typeface="Open Sauce Bold Italics" charset="1" panose="00000800000000000000"/>
      <p:regular r:id="rId16"/>
    </p:embeddedFont>
    <p:embeddedFont>
      <p:font typeface="Open Sauce Light" charset="1" panose="00000400000000000000"/>
      <p:regular r:id="rId17"/>
    </p:embeddedFont>
    <p:embeddedFont>
      <p:font typeface="Open Sauce Light Italics" charset="1" panose="00000400000000000000"/>
      <p:regular r:id="rId18"/>
    </p:embeddedFont>
    <p:embeddedFont>
      <p:font typeface="Open Sauce Medium" charset="1" panose="00000600000000000000"/>
      <p:regular r:id="rId19"/>
    </p:embeddedFont>
    <p:embeddedFont>
      <p:font typeface="Open Sauce Medium Italics" charset="1" panose="00000600000000000000"/>
      <p:regular r:id="rId20"/>
    </p:embeddedFont>
    <p:embeddedFont>
      <p:font typeface="Open Sauce Semi-Bold" charset="1" panose="00000700000000000000"/>
      <p:regular r:id="rId21"/>
    </p:embeddedFont>
    <p:embeddedFont>
      <p:font typeface="Open Sauce Semi-Bold Italics" charset="1" panose="00000700000000000000"/>
      <p:regular r:id="rId22"/>
    </p:embeddedFont>
    <p:embeddedFont>
      <p:font typeface="Open Sauce Heavy" charset="1" panose="00000A00000000000000"/>
      <p:regular r:id="rId23"/>
    </p:embeddedFont>
    <p:embeddedFont>
      <p:font typeface="Open Sauce Heavy Italics" charset="1" panose="00000A00000000000000"/>
      <p:regular r:id="rId24"/>
    </p:embeddedFont>
    <p:embeddedFont>
      <p:font typeface="Montserrat" charset="1" panose="00000500000000000000"/>
      <p:regular r:id="rId25"/>
    </p:embeddedFont>
    <p:embeddedFont>
      <p:font typeface="Montserrat Bold" charset="1" panose="00000800000000000000"/>
      <p:regular r:id="rId26"/>
    </p:embeddedFont>
    <p:embeddedFont>
      <p:font typeface="Montserrat Italics" charset="1" panose="00000500000000000000"/>
      <p:regular r:id="rId27"/>
    </p:embeddedFont>
    <p:embeddedFont>
      <p:font typeface="Montserrat Bold Italics" charset="1" panose="00000800000000000000"/>
      <p:regular r:id="rId28"/>
    </p:embeddedFont>
    <p:embeddedFont>
      <p:font typeface="Montserrat Thin" charset="1" panose="00000300000000000000"/>
      <p:regular r:id="rId29"/>
    </p:embeddedFont>
    <p:embeddedFont>
      <p:font typeface="Montserrat Thin Italics" charset="1" panose="00000300000000000000"/>
      <p:regular r:id="rId30"/>
    </p:embeddedFont>
    <p:embeddedFont>
      <p:font typeface="Montserrat Extra-Light" charset="1" panose="00000300000000000000"/>
      <p:regular r:id="rId31"/>
    </p:embeddedFont>
    <p:embeddedFont>
      <p:font typeface="Montserrat Extra-Light Italics" charset="1" panose="00000300000000000000"/>
      <p:regular r:id="rId32"/>
    </p:embeddedFont>
    <p:embeddedFont>
      <p:font typeface="Montserrat Light" charset="1" panose="00000400000000000000"/>
      <p:regular r:id="rId33"/>
    </p:embeddedFont>
    <p:embeddedFont>
      <p:font typeface="Montserrat Light Italics" charset="1" panose="00000400000000000000"/>
      <p:regular r:id="rId34"/>
    </p:embeddedFont>
    <p:embeddedFont>
      <p:font typeface="Montserrat Medium" charset="1" panose="00000600000000000000"/>
      <p:regular r:id="rId35"/>
    </p:embeddedFont>
    <p:embeddedFont>
      <p:font typeface="Montserrat Medium Italics" charset="1" panose="00000600000000000000"/>
      <p:regular r:id="rId36"/>
    </p:embeddedFont>
    <p:embeddedFont>
      <p:font typeface="Montserrat Semi-Bold" charset="1" panose="00000700000000000000"/>
      <p:regular r:id="rId37"/>
    </p:embeddedFont>
    <p:embeddedFont>
      <p:font typeface="Montserrat Semi-Bold Italics" charset="1" panose="00000700000000000000"/>
      <p:regular r:id="rId38"/>
    </p:embeddedFont>
    <p:embeddedFont>
      <p:font typeface="Montserrat Ultra-Bold" charset="1" panose="00000900000000000000"/>
      <p:regular r:id="rId39"/>
    </p:embeddedFont>
    <p:embeddedFont>
      <p:font typeface="Montserrat Ultra-Bold Italics" charset="1" panose="00000900000000000000"/>
      <p:regular r:id="rId40"/>
    </p:embeddedFont>
    <p:embeddedFont>
      <p:font typeface="Montserrat Heavy" charset="1" panose="00000A00000000000000"/>
      <p:regular r:id="rId41"/>
    </p:embeddedFont>
    <p:embeddedFont>
      <p:font typeface="Montserrat Heavy Italics" charset="1" panose="00000A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59" Target="slides/slide17.xml" Type="http://schemas.openxmlformats.org/officeDocument/2006/relationships/slide"/><Relationship Id="rId6" Target="fonts/font6.fntdata" Type="http://schemas.openxmlformats.org/officeDocument/2006/relationships/font"/><Relationship Id="rId60" Target="slides/slide18.xml" Type="http://schemas.openxmlformats.org/officeDocument/2006/relationships/slide"/><Relationship Id="rId61" Target="slides/slide19.xml" Type="http://schemas.openxmlformats.org/officeDocument/2006/relationships/slide"/><Relationship Id="rId62" Target="slides/slide20.xml" Type="http://schemas.openxmlformats.org/officeDocument/2006/relationships/slide"/><Relationship Id="rId63" Target="slides/slide2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png" Type="http://schemas.openxmlformats.org/officeDocument/2006/relationships/image"/><Relationship Id="rId7" Target="../media/image17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1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Relationship Id="rId7" Target="../media/image3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1.png" Type="http://schemas.openxmlformats.org/officeDocument/2006/relationships/image"/><Relationship Id="rId4" Target="../media/image21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6324" y="1497888"/>
            <a:ext cx="6937676" cy="6929959"/>
          </a:xfrm>
          <a:custGeom>
            <a:avLst/>
            <a:gdLst/>
            <a:ahLst/>
            <a:cxnLst/>
            <a:rect r="r" b="b" t="t" l="l"/>
            <a:pathLst>
              <a:path h="6929959" w="6937676">
                <a:moveTo>
                  <a:pt x="0" y="0"/>
                </a:moveTo>
                <a:lnTo>
                  <a:pt x="6937676" y="0"/>
                </a:lnTo>
                <a:lnTo>
                  <a:pt x="6937676" y="6929958"/>
                </a:lnTo>
                <a:lnTo>
                  <a:pt x="0" y="692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61312" y="4176526"/>
            <a:ext cx="7258035" cy="3086100"/>
            <a:chOff x="0" y="0"/>
            <a:chExt cx="191158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1581" cy="812800"/>
            </a:xfrm>
            <a:custGeom>
              <a:avLst/>
              <a:gdLst/>
              <a:ahLst/>
              <a:cxnLst/>
              <a:rect r="r" b="b" t="t" l="l"/>
              <a:pathLst>
                <a:path h="812800" w="1911581">
                  <a:moveTo>
                    <a:pt x="0" y="0"/>
                  </a:moveTo>
                  <a:lnTo>
                    <a:pt x="1911581" y="0"/>
                  </a:lnTo>
                  <a:lnTo>
                    <a:pt x="191158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1204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18"/>
                </a:lnSpc>
              </a:pPr>
              <a:r>
                <a:rPr lang="en-US" sz="4655">
                  <a:solidFill>
                    <a:srgbClr val="FFFFFF"/>
                  </a:solidFill>
                  <a:latin typeface="Montserrat"/>
                </a:rPr>
                <a:t>Mentored By:</a:t>
              </a:r>
            </a:p>
            <a:p>
              <a:pPr algn="ctr">
                <a:lnSpc>
                  <a:spcPts val="6518"/>
                </a:lnSpc>
              </a:pPr>
              <a:r>
                <a:rPr lang="en-US" sz="4655">
                  <a:solidFill>
                    <a:srgbClr val="FFFFFF"/>
                  </a:solidFill>
                  <a:latin typeface="Montserrat"/>
                </a:rPr>
                <a:t>Dr. Jatinder Pal Singh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07754" y="7262626"/>
            <a:ext cx="4396364" cy="4585516"/>
          </a:xfrm>
          <a:custGeom>
            <a:avLst/>
            <a:gdLst/>
            <a:ahLst/>
            <a:cxnLst/>
            <a:rect r="r" b="b" t="t" l="l"/>
            <a:pathLst>
              <a:path h="4585516" w="4396364">
                <a:moveTo>
                  <a:pt x="0" y="0"/>
                </a:moveTo>
                <a:lnTo>
                  <a:pt x="4396363" y="0"/>
                </a:lnTo>
                <a:lnTo>
                  <a:pt x="4396363" y="4585516"/>
                </a:lnTo>
                <a:lnTo>
                  <a:pt x="0" y="458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21735" y="-2160327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4"/>
                </a:lnTo>
                <a:lnTo>
                  <a:pt x="0" y="637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559206" y="-2331083"/>
            <a:ext cx="5364696" cy="6166317"/>
          </a:xfrm>
          <a:custGeom>
            <a:avLst/>
            <a:gdLst/>
            <a:ahLst/>
            <a:cxnLst/>
            <a:rect r="r" b="b" t="t" l="l"/>
            <a:pathLst>
              <a:path h="6166317" w="5364696">
                <a:moveTo>
                  <a:pt x="5364696" y="0"/>
                </a:moveTo>
                <a:lnTo>
                  <a:pt x="0" y="0"/>
                </a:lnTo>
                <a:lnTo>
                  <a:pt x="0" y="6166318"/>
                </a:lnTo>
                <a:lnTo>
                  <a:pt x="5364696" y="6166318"/>
                </a:lnTo>
                <a:lnTo>
                  <a:pt x="5364696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308498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What we are planing to 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78638"/>
            <a:ext cx="12659950" cy="433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Data Preprocessing</a:t>
            </a:r>
          </a:p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BERT Model Integration</a:t>
            </a:r>
          </a:p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Flask Web Framework Deployment</a:t>
            </a:r>
          </a:p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User Input Processing</a:t>
            </a:r>
          </a:p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BERT Inference and Response Generation</a:t>
            </a:r>
          </a:p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User Interface Design</a:t>
            </a:r>
          </a:p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Testing and Evaluation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9810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96555" y="1205403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Functionality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145810" y="5008327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7266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44677">
            <a:off x="-877637" y="-626695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22399" y="4214574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85757" y="6154136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1"/>
                </a:lnTo>
                <a:lnTo>
                  <a:pt x="0" y="6708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79403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Q/A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53964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Linguistic Help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406260" y="5008327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27107" y="5350484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Condensing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06260" y="5136171"/>
            <a:ext cx="3573954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keywords </a:t>
            </a:r>
          </a:p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Extraction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663450"/>
            <a:ext cx="16505900" cy="5886405"/>
          </a:xfrm>
          <a:custGeom>
            <a:avLst/>
            <a:gdLst/>
            <a:ahLst/>
            <a:cxnLst/>
            <a:rect r="r" b="b" t="t" l="l"/>
            <a:pathLst>
              <a:path h="5886405" w="16505900">
                <a:moveTo>
                  <a:pt x="0" y="0"/>
                </a:moveTo>
                <a:lnTo>
                  <a:pt x="16505900" y="0"/>
                </a:lnTo>
                <a:lnTo>
                  <a:pt x="16505900" y="5886406"/>
                </a:lnTo>
                <a:lnTo>
                  <a:pt x="0" y="58864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10978" y="918168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Flow Chart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290504" cy="4970298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87719" y="3342394"/>
            <a:ext cx="4290504" cy="4970298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28675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Variants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371" y="3741078"/>
            <a:ext cx="4037221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M-Bert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0506" y="5137449"/>
            <a:ext cx="3762786" cy="87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3169" indent="-271585" lvl="1">
              <a:lnSpc>
                <a:spcPts val="3522"/>
              </a:lnSpc>
              <a:buFont typeface="Arial"/>
              <a:buChar char="•"/>
            </a:pPr>
            <a:r>
              <a:rPr lang="en-US" sz="2515">
                <a:solidFill>
                  <a:srgbClr val="FFFFFF"/>
                </a:solidFill>
                <a:latin typeface="Montserrat"/>
              </a:rPr>
              <a:t>110 million parameters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12468" y="3741078"/>
            <a:ext cx="3890291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P-Bert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67500" y="5095875"/>
            <a:ext cx="3987683" cy="87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5698" indent="-272849" lvl="1">
              <a:lnSpc>
                <a:spcPts val="3538"/>
              </a:lnSpc>
              <a:buFont typeface="Arial"/>
              <a:buChar char="•"/>
            </a:pPr>
            <a:r>
              <a:rPr lang="en-US" sz="2527">
                <a:solidFill>
                  <a:srgbClr val="FFFFFF"/>
                </a:solidFill>
                <a:latin typeface="Montserrat"/>
              </a:rPr>
              <a:t>220 million parameters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74358" y="5137449"/>
            <a:ext cx="3919362" cy="82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3209" indent="-256604" lvl="1">
              <a:lnSpc>
                <a:spcPts val="3327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Montserrat"/>
              </a:rPr>
              <a:t>340 million parameters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1104" y="3741078"/>
            <a:ext cx="3827119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C-Bert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Technologies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78638"/>
            <a:ext cx="12659950" cy="371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1. Flask </a:t>
            </a:r>
          </a:p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2. Python </a:t>
            </a:r>
          </a:p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3. PDF Processing Tools (Eg-py2PDF) </a:t>
            </a:r>
          </a:p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4. Large Language model (LLM) </a:t>
            </a:r>
          </a:p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5. HTML/CSS/JAVASCRIPT </a:t>
            </a:r>
          </a:p>
          <a:p>
            <a:pPr marL="763335" indent="-381668" lvl="1">
              <a:lnSpc>
                <a:spcPts val="4949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Montserrat"/>
              </a:rPr>
              <a:t>6. NLP Libraries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8594" y="1800225"/>
            <a:ext cx="14370811" cy="8277678"/>
          </a:xfrm>
          <a:custGeom>
            <a:avLst/>
            <a:gdLst/>
            <a:ahLst/>
            <a:cxnLst/>
            <a:rect r="r" b="b" t="t" l="l"/>
            <a:pathLst>
              <a:path h="8277678" w="14370811">
                <a:moveTo>
                  <a:pt x="0" y="0"/>
                </a:moveTo>
                <a:lnTo>
                  <a:pt x="14370812" y="0"/>
                </a:lnTo>
                <a:lnTo>
                  <a:pt x="14370812" y="8277678"/>
                </a:lnTo>
                <a:lnTo>
                  <a:pt x="0" y="827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6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23905" y="257175"/>
            <a:ext cx="8728456" cy="1543050"/>
            <a:chOff x="0" y="0"/>
            <a:chExt cx="229885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98853" cy="406400"/>
            </a:xfrm>
            <a:custGeom>
              <a:avLst/>
              <a:gdLst/>
              <a:ahLst/>
              <a:cxnLst/>
              <a:rect r="r" b="b" t="t" l="l"/>
              <a:pathLst>
                <a:path h="406400" w="2298853">
                  <a:moveTo>
                    <a:pt x="0" y="0"/>
                  </a:moveTo>
                  <a:lnTo>
                    <a:pt x="2298853" y="0"/>
                  </a:lnTo>
                  <a:lnTo>
                    <a:pt x="229885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1204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Montserrat Medium"/>
                </a:rPr>
                <a:t>Interface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49958" y="-1142723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6"/>
                </a:lnTo>
                <a:lnTo>
                  <a:pt x="0" y="2285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8787370" y="487236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3"/>
                </a:lnTo>
                <a:lnTo>
                  <a:pt x="4903845" y="5636603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Limitations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88163"/>
            <a:ext cx="11887695" cy="1727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Monolingual ( English)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Can’t parse images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Context Length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1089" y="1620120"/>
            <a:ext cx="16118211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HARDWARE REQUIREMENTS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8930" y="3406164"/>
            <a:ext cx="11887695" cy="406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Minimum 8GB RAM (16GB recommended). 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 Adequate storage with SSD recommended. 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Optional but recommended GPU for accelerated computations. 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Internet connectivity for updates and potential cloud integration.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3503171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SOFTWARE 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78638"/>
            <a:ext cx="12106074" cy="355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9939" indent="-364969" lvl="1">
              <a:lnSpc>
                <a:spcPts val="4733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Montserrat"/>
              </a:rPr>
              <a:t> Linux-based OS, or Windows/macOS (preferred). </a:t>
            </a:r>
          </a:p>
          <a:p>
            <a:pPr marL="729939" indent="-364969" lvl="1">
              <a:lnSpc>
                <a:spcPts val="4733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Montserrat"/>
              </a:rPr>
              <a:t> Python 3.x with TensorFlow or PyTorch for BERT model. </a:t>
            </a:r>
          </a:p>
          <a:p>
            <a:pPr marL="729939" indent="-364969" lvl="1">
              <a:lnSpc>
                <a:spcPts val="4733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Montserrat"/>
              </a:rPr>
              <a:t>Virtual environment and package manager for dependency management. </a:t>
            </a:r>
          </a:p>
          <a:p>
            <a:pPr marL="729939" indent="-364969" lvl="1">
              <a:lnSpc>
                <a:spcPts val="4733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Montserrat"/>
              </a:rPr>
              <a:t>Web browser compatibility (Chrome, Firefox, Safari).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Future Prospect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88163"/>
            <a:ext cx="11887695" cy="231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Text from image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Extending to other formats 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Support for regional languages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Output as Infographics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3896" y="1210481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19979" y="4134227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PDF Helper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68273" y="5895615"/>
            <a:ext cx="6790295" cy="1353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Ab</a:t>
            </a:r>
            <a:r>
              <a:rPr lang="en-US" sz="2586">
                <a:solidFill>
                  <a:srgbClr val="FFFFFF"/>
                </a:solidFill>
                <a:latin typeface="Montserrat Medium"/>
              </a:rPr>
              <a:t>Abdul Rehman (GCS 2040305)</a:t>
            </a:r>
          </a:p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 Medium"/>
              </a:rPr>
              <a:t>Chandramauil Gupta (GCS 2040162)</a:t>
            </a:r>
          </a:p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 Medium"/>
              </a:rPr>
              <a:t>Shashwat (GCS 2040395)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46122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938017" y="2797072"/>
            <a:ext cx="4290504" cy="6461228"/>
            <a:chOff x="0" y="0"/>
            <a:chExt cx="1565187" cy="23570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56104" y="2797072"/>
            <a:ext cx="4290504" cy="6461228"/>
            <a:chOff x="0" y="0"/>
            <a:chExt cx="1565187" cy="23570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84449" y="591298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8201" y="4954948"/>
            <a:ext cx="295332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Responsible for machine learning tasks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47556" y="3646065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Abdul Rehman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67336" y="5186740"/>
            <a:ext cx="29533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Responsible for Web inteface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51830" y="3646115"/>
            <a:ext cx="3594618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Chandramauli Gupta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24691" y="5003545"/>
            <a:ext cx="295332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Responsible for Deploymnet of ML taks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83401" y="3646115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Shashwat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933997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5285" y="3726633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08624" y="7914474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4"/>
                </a:lnTo>
                <a:lnTo>
                  <a:pt x="0" y="2862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146792" y="7570677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0" y="0"/>
                </a:lnTo>
                <a:lnTo>
                  <a:pt x="8959060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85283" y="646139"/>
            <a:ext cx="13719466" cy="177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2"/>
              </a:lnSpc>
            </a:pPr>
            <a:r>
              <a:rPr lang="en-US" sz="10287">
                <a:solidFill>
                  <a:srgbClr val="FFFFFF"/>
                </a:solidFill>
                <a:latin typeface="Neue Machina Ultra-Bold"/>
              </a:rPr>
              <a:t>About PDF Helper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2755" y="2609375"/>
            <a:ext cx="12429973" cy="572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8"/>
              </a:lnSpc>
            </a:pPr>
            <a:r>
              <a:rPr lang="en-US" sz="4062">
                <a:solidFill>
                  <a:srgbClr val="FFFFFF"/>
                </a:solidFill>
                <a:latin typeface="Montserrat"/>
              </a:rPr>
              <a:t>The core objective of PDF Helper is to facilitate users in interacting with PDF documents in a more intuitive and dynamic manner.</a:t>
            </a:r>
            <a:r>
              <a:rPr lang="en-US" sz="4062">
                <a:solidFill>
                  <a:srgbClr val="FFFFFF"/>
                </a:solidFill>
                <a:latin typeface="Montserrat"/>
              </a:rPr>
              <a:t>With the application of the BERT model (Bidirectional Encoder Representations from Transformers), this project demonstrates the potential of deep learning models in extracting meaningful insights from intricate textual data.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5841" y="3263055"/>
            <a:ext cx="10657525" cy="493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6"/>
              </a:lnSpc>
            </a:pPr>
            <a:r>
              <a:rPr lang="en-US" sz="4661">
                <a:solidFill>
                  <a:srgbClr val="FFFFFF"/>
                </a:solidFill>
                <a:latin typeface="Neue Machina Ultra-Bold"/>
              </a:rPr>
              <a:t>The proposed work for the PDF Helper project involves a systematic exploration of the capabilities offered by the BERT model in conjunction with the Flask web framework.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709034" y="0"/>
            <a:ext cx="2578966" cy="4667812"/>
          </a:xfrm>
          <a:custGeom>
            <a:avLst/>
            <a:gdLst/>
            <a:ahLst/>
            <a:cxnLst/>
            <a:rect r="r" b="b" t="t" l="l"/>
            <a:pathLst>
              <a:path h="4667812" w="2578966">
                <a:moveTo>
                  <a:pt x="0" y="0"/>
                </a:moveTo>
                <a:lnTo>
                  <a:pt x="2578966" y="0"/>
                </a:lnTo>
                <a:lnTo>
                  <a:pt x="2578966" y="4667812"/>
                </a:lnTo>
                <a:lnTo>
                  <a:pt x="0" y="46678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23344" y="1286940"/>
            <a:ext cx="8166735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  <a:spcBef>
                <a:spcPct val="0"/>
              </a:spcBef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PROPOSED WORK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OBJECTIVES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69113"/>
            <a:ext cx="15283770" cy="372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1539" indent="-460770" lvl="1">
              <a:lnSpc>
                <a:spcPts val="5975"/>
              </a:lnSpc>
              <a:buFont typeface="Arial"/>
              <a:buChar char="•"/>
            </a:pPr>
            <a:r>
              <a:rPr lang="en-US" sz="4268">
                <a:solidFill>
                  <a:srgbClr val="FFFFFF"/>
                </a:solidFill>
                <a:latin typeface="Montserrat"/>
              </a:rPr>
              <a:t>Enhance Information Retrieval from PDFs</a:t>
            </a:r>
          </a:p>
          <a:p>
            <a:pPr marL="921539" indent="-460770" lvl="1">
              <a:lnSpc>
                <a:spcPts val="5975"/>
              </a:lnSpc>
              <a:buFont typeface="Arial"/>
              <a:buChar char="•"/>
            </a:pPr>
            <a:r>
              <a:rPr lang="en-US" sz="4268">
                <a:solidFill>
                  <a:srgbClr val="FFFFFF"/>
                </a:solidFill>
                <a:latin typeface="Montserrat"/>
              </a:rPr>
              <a:t>Streamline Document Understanding</a:t>
            </a:r>
          </a:p>
          <a:p>
            <a:pPr marL="921539" indent="-460770" lvl="1">
              <a:lnSpc>
                <a:spcPts val="5975"/>
              </a:lnSpc>
              <a:buFont typeface="Arial"/>
              <a:buChar char="•"/>
            </a:pPr>
            <a:r>
              <a:rPr lang="en-US" sz="4268">
                <a:solidFill>
                  <a:srgbClr val="FFFFFF"/>
                </a:solidFill>
                <a:latin typeface="Montserrat"/>
              </a:rPr>
              <a:t>Promote Learning and Research</a:t>
            </a:r>
          </a:p>
          <a:p>
            <a:pPr marL="921539" indent="-460770" lvl="1">
              <a:lnSpc>
                <a:spcPts val="5975"/>
              </a:lnSpc>
              <a:buFont typeface="Arial"/>
              <a:buChar char="•"/>
            </a:pPr>
            <a:r>
              <a:rPr lang="en-US" sz="4268">
                <a:solidFill>
                  <a:srgbClr val="FFFFFF"/>
                </a:solidFill>
                <a:latin typeface="Montserrat"/>
              </a:rPr>
              <a:t>User-Friendly Document Exploration</a:t>
            </a:r>
          </a:p>
          <a:p>
            <a:pPr marL="921539" indent="-460770" lvl="1">
              <a:lnSpc>
                <a:spcPts val="5975"/>
              </a:lnSpc>
              <a:buFont typeface="Arial"/>
              <a:buChar char="•"/>
            </a:pPr>
            <a:r>
              <a:rPr lang="en-US" sz="4268">
                <a:solidFill>
                  <a:srgbClr val="FFFFFF"/>
                </a:solidFill>
                <a:latin typeface="Montserrat"/>
              </a:rPr>
              <a:t>Efficient Document Review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0109" y="2121446"/>
            <a:ext cx="11852601" cy="7943322"/>
          </a:xfrm>
          <a:custGeom>
            <a:avLst/>
            <a:gdLst/>
            <a:ahLst/>
            <a:cxnLst/>
            <a:rect r="r" b="b" t="t" l="l"/>
            <a:pathLst>
              <a:path h="7943322" w="11852601">
                <a:moveTo>
                  <a:pt x="0" y="0"/>
                </a:moveTo>
                <a:lnTo>
                  <a:pt x="11852601" y="0"/>
                </a:lnTo>
                <a:lnTo>
                  <a:pt x="11852601" y="7943322"/>
                </a:lnTo>
                <a:lnTo>
                  <a:pt x="0" y="7943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3429">
            <a:off x="14349740" y="7778743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045389">
            <a:off x="-931130" y="6788143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8" y="0"/>
                </a:lnTo>
                <a:lnTo>
                  <a:pt x="4723918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42975" y="-33295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46213" y="931596"/>
            <a:ext cx="9140605" cy="118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9"/>
              </a:lnSpc>
            </a:pPr>
            <a:r>
              <a:rPr lang="en-US" sz="8158">
                <a:solidFill>
                  <a:srgbClr val="FFFFFF"/>
                </a:solidFill>
                <a:latin typeface="Open Sauce Heavy"/>
              </a:rPr>
              <a:t>Deep Learning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956" y="29446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92820" y="5836292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4569" y="7219364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9679" y="7274060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6"/>
                </a:lnTo>
                <a:lnTo>
                  <a:pt x="0" y="3514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0595" y="7600476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4"/>
                </a:lnTo>
                <a:lnTo>
                  <a:pt x="0" y="2862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86963" y="-202595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44242" y="6444161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8"/>
                </a:lnTo>
                <a:lnTo>
                  <a:pt x="0" y="5628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44836" y="-1264058"/>
            <a:ext cx="4396364" cy="4585516"/>
          </a:xfrm>
          <a:custGeom>
            <a:avLst/>
            <a:gdLst/>
            <a:ahLst/>
            <a:cxnLst/>
            <a:rect r="r" b="b" t="t" l="l"/>
            <a:pathLst>
              <a:path h="4585516" w="4396364">
                <a:moveTo>
                  <a:pt x="0" y="0"/>
                </a:moveTo>
                <a:lnTo>
                  <a:pt x="4396364" y="0"/>
                </a:lnTo>
                <a:lnTo>
                  <a:pt x="4396364" y="4585516"/>
                </a:lnTo>
                <a:lnTo>
                  <a:pt x="0" y="4585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52626" y="3255134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DAFwrJt3ZqI</dc:identifier>
  <dcterms:modified xsi:type="dcterms:W3CDTF">2011-08-01T06:04:30Z</dcterms:modified>
  <cp:revision>1</cp:revision>
  <dc:title>PDF Helper</dc:title>
</cp:coreProperties>
</file>